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6858000" cy="9144000" type="screen4x3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orient="horz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1A1A"/>
    <a:srgbClr val="105A46"/>
    <a:srgbClr val="E4575E"/>
    <a:srgbClr val="F58A1F"/>
    <a:srgbClr val="B94034"/>
    <a:srgbClr val="B65A1F"/>
    <a:srgbClr val="B98200"/>
    <a:srgbClr val="587500"/>
    <a:srgbClr val="44BC92"/>
    <a:srgbClr val="1B59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89" autoAdjust="0"/>
  </p:normalViewPr>
  <p:slideViewPr>
    <p:cSldViewPr snapToGrid="0" showGuides="1">
      <p:cViewPr>
        <p:scale>
          <a:sx n="100" d="100"/>
          <a:sy n="100" d="100"/>
        </p:scale>
        <p:origin x="816" y="-570"/>
      </p:cViewPr>
      <p:guideLst>
        <p:guide pos="2160"/>
        <p:guide orient="horz"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27D22-D115-4CF2-BE84-ED8A12B36F7E}" type="datetimeFigureOut">
              <a:rPr lang="ru-RU" smtClean="0"/>
              <a:t>31.05.2023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7888" y="1243013"/>
            <a:ext cx="251301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36092-2EDF-47BF-99B1-B87430F95B7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3056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4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sv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3.pn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raphic 65">
            <a:extLst>
              <a:ext uri="{FF2B5EF4-FFF2-40B4-BE49-F238E27FC236}">
                <a16:creationId xmlns:a16="http://schemas.microsoft.com/office/drawing/2014/main" id="{90B14DE5-DA3D-4674-BF58-3926C8A9DD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V="1">
            <a:off x="5123375" y="6751033"/>
            <a:ext cx="1483200" cy="2142400"/>
          </a:xfrm>
          <a:prstGeom prst="rect">
            <a:avLst/>
          </a:prstGeom>
        </p:spPr>
      </p:pic>
      <p:pic>
        <p:nvPicPr>
          <p:cNvPr id="67" name="Graphic 66">
            <a:extLst>
              <a:ext uri="{FF2B5EF4-FFF2-40B4-BE49-F238E27FC236}">
                <a16:creationId xmlns:a16="http://schemas.microsoft.com/office/drawing/2014/main" id="{F519C58A-42C2-4EFF-90E4-9A2251618C3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V="1">
            <a:off x="3495279" y="6751033"/>
            <a:ext cx="1483200" cy="2142400"/>
          </a:xfrm>
          <a:prstGeom prst="rect">
            <a:avLst/>
          </a:prstGeom>
        </p:spPr>
      </p:pic>
      <p:pic>
        <p:nvPicPr>
          <p:cNvPr id="68" name="Graphic 67">
            <a:extLst>
              <a:ext uri="{FF2B5EF4-FFF2-40B4-BE49-F238E27FC236}">
                <a16:creationId xmlns:a16="http://schemas.microsoft.com/office/drawing/2014/main" id="{82AA0ABF-C12D-46ED-83CE-47F37AC0A87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V="1">
            <a:off x="1867182" y="6751033"/>
            <a:ext cx="1483200" cy="2142400"/>
          </a:xfrm>
          <a:prstGeom prst="rect">
            <a:avLst/>
          </a:prstGeom>
        </p:spPr>
      </p:pic>
      <p:pic>
        <p:nvPicPr>
          <p:cNvPr id="69" name="Graphic 68">
            <a:extLst>
              <a:ext uri="{FF2B5EF4-FFF2-40B4-BE49-F238E27FC236}">
                <a16:creationId xmlns:a16="http://schemas.microsoft.com/office/drawing/2014/main" id="{9E510651-FA50-4A92-BA3E-CE76CFE11AB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V="1">
            <a:off x="239085" y="6751033"/>
            <a:ext cx="1483200" cy="2142400"/>
          </a:xfrm>
          <a:prstGeom prst="rect">
            <a:avLst/>
          </a:prstGeom>
        </p:spPr>
      </p:pic>
      <p:pic>
        <p:nvPicPr>
          <p:cNvPr id="60" name="Graphic 59">
            <a:extLst>
              <a:ext uri="{FF2B5EF4-FFF2-40B4-BE49-F238E27FC236}">
                <a16:creationId xmlns:a16="http://schemas.microsoft.com/office/drawing/2014/main" id="{F6C9B6F4-3A93-4DCA-A42A-46222720EF98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26322" y="1351383"/>
            <a:ext cx="1483200" cy="2142400"/>
          </a:xfrm>
          <a:prstGeom prst="rect">
            <a:avLst/>
          </a:prstGeom>
        </p:spPr>
      </p:pic>
      <p:pic>
        <p:nvPicPr>
          <p:cNvPr id="58" name="Graphic 57">
            <a:extLst>
              <a:ext uri="{FF2B5EF4-FFF2-40B4-BE49-F238E27FC236}">
                <a16:creationId xmlns:a16="http://schemas.microsoft.com/office/drawing/2014/main" id="{7FB68798-4EF5-491D-BDC4-288D15D2E318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498226" y="1351383"/>
            <a:ext cx="1483200" cy="2142400"/>
          </a:xfrm>
          <a:prstGeom prst="rect">
            <a:avLst/>
          </a:prstGeom>
        </p:spPr>
      </p:pic>
      <p:pic>
        <p:nvPicPr>
          <p:cNvPr id="55" name="Graphic 54">
            <a:extLst>
              <a:ext uri="{FF2B5EF4-FFF2-40B4-BE49-F238E27FC236}">
                <a16:creationId xmlns:a16="http://schemas.microsoft.com/office/drawing/2014/main" id="{B4E84C11-C343-4347-A2E3-0B7555BB642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870129" y="1351383"/>
            <a:ext cx="1483200" cy="2142400"/>
          </a:xfrm>
          <a:prstGeom prst="rect">
            <a:avLst/>
          </a:prstGeom>
        </p:spPr>
      </p:pic>
      <p:pic>
        <p:nvPicPr>
          <p:cNvPr id="53" name="Graphic 52">
            <a:extLst>
              <a:ext uri="{FF2B5EF4-FFF2-40B4-BE49-F238E27FC236}">
                <a16:creationId xmlns:a16="http://schemas.microsoft.com/office/drawing/2014/main" id="{D4AA3417-388D-4F52-A85A-B359D84DCD7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42032" y="1351383"/>
            <a:ext cx="1483200" cy="2142400"/>
          </a:xfrm>
          <a:prstGeom prst="rect">
            <a:avLst/>
          </a:prstGeom>
        </p:spPr>
      </p:pic>
      <p:pic>
        <p:nvPicPr>
          <p:cNvPr id="82" name="Graphic 81">
            <a:extLst>
              <a:ext uri="{FF2B5EF4-FFF2-40B4-BE49-F238E27FC236}">
                <a16:creationId xmlns:a16="http://schemas.microsoft.com/office/drawing/2014/main" id="{D1B1C02E-9F07-4E40-BE13-F802E6138A66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708660" y="3321109"/>
            <a:ext cx="5658712" cy="3666744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D8D41EC6-1A3C-43A4-A1A5-C4D0F47ADF66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2084832" y="3763929"/>
            <a:ext cx="2688336" cy="2688336"/>
          </a:xfrm>
          <a:prstGeom prst="rect">
            <a:avLst/>
          </a:prstGeom>
        </p:spPr>
      </p:pic>
      <p:pic>
        <p:nvPicPr>
          <p:cNvPr id="56" name="Graphic 55">
            <a:extLst>
              <a:ext uri="{FF2B5EF4-FFF2-40B4-BE49-F238E27FC236}">
                <a16:creationId xmlns:a16="http://schemas.microsoft.com/office/drawing/2014/main" id="{56C7FDEA-6D60-408B-BB92-E0FB7E8FAE5B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221200" y="3907603"/>
            <a:ext cx="2415600" cy="2415600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3643133D-031F-4AB9-8E35-810217F817BA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248477" y="251678"/>
            <a:ext cx="6361045" cy="877824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CAD03BDB-FEE2-49F5-A811-E7AE127D7B18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175604" y="251678"/>
            <a:ext cx="38013" cy="886968"/>
          </a:xfrm>
          <a:prstGeom prst="rect">
            <a:avLst/>
          </a:prstGeom>
        </p:spPr>
      </p:pic>
      <p:pic>
        <p:nvPicPr>
          <p:cNvPr id="70" name="Graphic 69">
            <a:extLst>
              <a:ext uri="{FF2B5EF4-FFF2-40B4-BE49-F238E27FC236}">
                <a16:creationId xmlns:a16="http://schemas.microsoft.com/office/drawing/2014/main" id="{3EB0F26B-EF67-45AE-B9D7-F16CE8D76004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53048" y="2089300"/>
            <a:ext cx="1472184" cy="12691"/>
          </a:xfrm>
          <a:prstGeom prst="rect">
            <a:avLst/>
          </a:prstGeom>
        </p:spPr>
      </p:pic>
      <p:pic>
        <p:nvPicPr>
          <p:cNvPr id="72" name="Graphic 71">
            <a:extLst>
              <a:ext uri="{FF2B5EF4-FFF2-40B4-BE49-F238E27FC236}">
                <a16:creationId xmlns:a16="http://schemas.microsoft.com/office/drawing/2014/main" id="{47995016-D4D8-4808-8CD3-32F79B0239A5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883210" y="2089300"/>
            <a:ext cx="1472184" cy="12691"/>
          </a:xfrm>
          <a:prstGeom prst="rect">
            <a:avLst/>
          </a:prstGeom>
        </p:spPr>
      </p:pic>
      <p:pic>
        <p:nvPicPr>
          <p:cNvPr id="73" name="Graphic 72">
            <a:extLst>
              <a:ext uri="{FF2B5EF4-FFF2-40B4-BE49-F238E27FC236}">
                <a16:creationId xmlns:a16="http://schemas.microsoft.com/office/drawing/2014/main" id="{EE35787E-99B0-40C6-9105-C83783287C85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3508800" y="2089300"/>
            <a:ext cx="1472184" cy="12691"/>
          </a:xfrm>
          <a:prstGeom prst="rect">
            <a:avLst/>
          </a:prstGeom>
        </p:spPr>
      </p:pic>
      <p:pic>
        <p:nvPicPr>
          <p:cNvPr id="74" name="Graphic 73">
            <a:extLst>
              <a:ext uri="{FF2B5EF4-FFF2-40B4-BE49-F238E27FC236}">
                <a16:creationId xmlns:a16="http://schemas.microsoft.com/office/drawing/2014/main" id="{54E4CDFC-F54D-4B24-A397-95EED4412D74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5134391" y="2089300"/>
            <a:ext cx="1472184" cy="12691"/>
          </a:xfrm>
          <a:prstGeom prst="rect">
            <a:avLst/>
          </a:prstGeom>
        </p:spPr>
      </p:pic>
      <p:pic>
        <p:nvPicPr>
          <p:cNvPr id="76" name="Graphic 75">
            <a:extLst>
              <a:ext uri="{FF2B5EF4-FFF2-40B4-BE49-F238E27FC236}">
                <a16:creationId xmlns:a16="http://schemas.microsoft.com/office/drawing/2014/main" id="{2C796C20-C435-47D1-A39F-36774906D447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59492" y="8143121"/>
            <a:ext cx="1472184" cy="12691"/>
          </a:xfrm>
          <a:prstGeom prst="rect">
            <a:avLst/>
          </a:prstGeom>
        </p:spPr>
      </p:pic>
      <p:pic>
        <p:nvPicPr>
          <p:cNvPr id="77" name="Graphic 76">
            <a:extLst>
              <a:ext uri="{FF2B5EF4-FFF2-40B4-BE49-F238E27FC236}">
                <a16:creationId xmlns:a16="http://schemas.microsoft.com/office/drawing/2014/main" id="{CC37E82C-07E7-4BD1-87B9-433A58C888EF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884458" y="8143121"/>
            <a:ext cx="1472184" cy="12691"/>
          </a:xfrm>
          <a:prstGeom prst="rect">
            <a:avLst/>
          </a:prstGeom>
        </p:spPr>
      </p:pic>
      <p:pic>
        <p:nvPicPr>
          <p:cNvPr id="78" name="Graphic 77">
            <a:extLst>
              <a:ext uri="{FF2B5EF4-FFF2-40B4-BE49-F238E27FC236}">
                <a16:creationId xmlns:a16="http://schemas.microsoft.com/office/drawing/2014/main" id="{84AEA474-6D1D-4F34-A07A-9A080818AFFD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3509424" y="8143121"/>
            <a:ext cx="1472184" cy="12691"/>
          </a:xfrm>
          <a:prstGeom prst="rect">
            <a:avLst/>
          </a:prstGeom>
        </p:spPr>
      </p:pic>
      <p:pic>
        <p:nvPicPr>
          <p:cNvPr id="79" name="Graphic 78">
            <a:extLst>
              <a:ext uri="{FF2B5EF4-FFF2-40B4-BE49-F238E27FC236}">
                <a16:creationId xmlns:a16="http://schemas.microsoft.com/office/drawing/2014/main" id="{D5CF3E23-E5D2-4FB2-B1D6-C5C92BC809F7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5134391" y="8143121"/>
            <a:ext cx="1472184" cy="12691"/>
          </a:xfrm>
          <a:prstGeom prst="rect">
            <a:avLst/>
          </a:prstGeom>
        </p:spPr>
      </p:pic>
      <p:sp>
        <p:nvSpPr>
          <p:cNvPr id="83" name="Title 82">
            <a:extLst>
              <a:ext uri="{FF2B5EF4-FFF2-40B4-BE49-F238E27FC236}">
                <a16:creationId xmlns:a16="http://schemas.microsoft.com/office/drawing/2014/main" id="{B5AE010A-EACD-440E-AC17-9004D712CB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96907" y="278293"/>
            <a:ext cx="5191768" cy="889458"/>
          </a:xfrm>
        </p:spPr>
        <p:txBody>
          <a:bodyPr lIns="0" tIns="0" rIns="0" bIns="0">
            <a:noAutofit/>
          </a:bodyPr>
          <a:lstStyle>
            <a:lvl1pPr>
              <a:defRPr sz="5500" b="1">
                <a:solidFill>
                  <a:srgbClr val="105A46"/>
                </a:solidFill>
              </a:defRPr>
            </a:lvl1pPr>
          </a:lstStyle>
          <a:p>
            <a:r>
              <a:rPr lang="en-US" dirty="0"/>
              <a:t>SAVE MONEY</a:t>
            </a:r>
            <a:endParaRPr lang="ru-RU" dirty="0"/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0AD73A12-94F1-4703-97C7-FD47449AAA8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8209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7" name="Text Placeholder 85">
            <a:extLst>
              <a:ext uri="{FF2B5EF4-FFF2-40B4-BE49-F238E27FC236}">
                <a16:creationId xmlns:a16="http://schemas.microsoft.com/office/drawing/2014/main" id="{7B4ECFC7-29BF-4BDC-BB76-B9AF9F9359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89550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8" name="Text Placeholder 85">
            <a:extLst>
              <a:ext uri="{FF2B5EF4-FFF2-40B4-BE49-F238E27FC236}">
                <a16:creationId xmlns:a16="http://schemas.microsoft.com/office/drawing/2014/main" id="{EFB943BD-1D3A-4EE2-A63D-3C5C2B531EA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035323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9" name="Text Placeholder 85">
            <a:extLst>
              <a:ext uri="{FF2B5EF4-FFF2-40B4-BE49-F238E27FC236}">
                <a16:creationId xmlns:a16="http://schemas.microsoft.com/office/drawing/2014/main" id="{323428F7-951E-4CF8-8B74-3ECD1B3BCD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62437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0" name="Text Placeholder 85">
            <a:extLst>
              <a:ext uri="{FF2B5EF4-FFF2-40B4-BE49-F238E27FC236}">
                <a16:creationId xmlns:a16="http://schemas.microsoft.com/office/drawing/2014/main" id="{B2E76416-7D8D-4677-8085-9B92E21A87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8209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1" name="Text Placeholder 85">
            <a:extLst>
              <a:ext uri="{FF2B5EF4-FFF2-40B4-BE49-F238E27FC236}">
                <a16:creationId xmlns:a16="http://schemas.microsoft.com/office/drawing/2014/main" id="{6A62EDE6-A234-48FA-845B-EF410E9C549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89550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2" name="Text Placeholder 85">
            <a:extLst>
              <a:ext uri="{FF2B5EF4-FFF2-40B4-BE49-F238E27FC236}">
                <a16:creationId xmlns:a16="http://schemas.microsoft.com/office/drawing/2014/main" id="{E1DD0CE4-601F-414D-8E56-61DA84EB7DC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035323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3" name="Text Placeholder 85">
            <a:extLst>
              <a:ext uri="{FF2B5EF4-FFF2-40B4-BE49-F238E27FC236}">
                <a16:creationId xmlns:a16="http://schemas.microsoft.com/office/drawing/2014/main" id="{BC27ED56-2E02-4ABC-A4FB-BCFC447DEFD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62437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4" name="Text Placeholder 85">
            <a:extLst>
              <a:ext uri="{FF2B5EF4-FFF2-40B4-BE49-F238E27FC236}">
                <a16:creationId xmlns:a16="http://schemas.microsoft.com/office/drawing/2014/main" id="{73A5BBB8-A715-40B2-9039-A2FFED2EDAD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48473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FOOD</a:t>
            </a:r>
          </a:p>
        </p:txBody>
      </p:sp>
      <p:sp>
        <p:nvSpPr>
          <p:cNvPr id="95" name="Text Placeholder 85">
            <a:extLst>
              <a:ext uri="{FF2B5EF4-FFF2-40B4-BE49-F238E27FC236}">
                <a16:creationId xmlns:a16="http://schemas.microsoft.com/office/drawing/2014/main" id="{A7434300-ECE1-491F-B604-D20F99F4B74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29814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5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HEALTH</a:t>
            </a:r>
          </a:p>
        </p:txBody>
      </p:sp>
      <p:sp>
        <p:nvSpPr>
          <p:cNvPr id="96" name="Text Placeholder 85">
            <a:extLst>
              <a:ext uri="{FF2B5EF4-FFF2-40B4-BE49-F238E27FC236}">
                <a16:creationId xmlns:a16="http://schemas.microsoft.com/office/drawing/2014/main" id="{313E782D-6914-4FCB-9365-C17D54EC564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875587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3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CAR</a:t>
            </a:r>
          </a:p>
        </p:txBody>
      </p:sp>
      <p:sp>
        <p:nvSpPr>
          <p:cNvPr id="97" name="Text Placeholder 85">
            <a:extLst>
              <a:ext uri="{FF2B5EF4-FFF2-40B4-BE49-F238E27FC236}">
                <a16:creationId xmlns:a16="http://schemas.microsoft.com/office/drawing/2014/main" id="{7E1859DC-708F-42EE-A251-AC9E306F586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502701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HOUSE</a:t>
            </a:r>
          </a:p>
        </p:txBody>
      </p:sp>
      <p:sp>
        <p:nvSpPr>
          <p:cNvPr id="98" name="Text Placeholder 85">
            <a:extLst>
              <a:ext uri="{FF2B5EF4-FFF2-40B4-BE49-F238E27FC236}">
                <a16:creationId xmlns:a16="http://schemas.microsoft.com/office/drawing/2014/main" id="{9997C069-92D8-49B8-B0C5-F6218F5EAA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48473" y="7731933"/>
            <a:ext cx="1477445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6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99" name="Text Placeholder 85">
            <a:extLst>
              <a:ext uri="{FF2B5EF4-FFF2-40B4-BE49-F238E27FC236}">
                <a16:creationId xmlns:a16="http://schemas.microsoft.com/office/drawing/2014/main" id="{97C4DC24-F704-41E4-89E3-9CAE2B89418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129814" y="7731933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bg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SHOPPING</a:t>
            </a:r>
          </a:p>
        </p:txBody>
      </p:sp>
      <p:sp>
        <p:nvSpPr>
          <p:cNvPr id="100" name="Text Placeholder 85">
            <a:extLst>
              <a:ext uri="{FF2B5EF4-FFF2-40B4-BE49-F238E27FC236}">
                <a16:creationId xmlns:a16="http://schemas.microsoft.com/office/drawing/2014/main" id="{12183DE9-8DA4-4F5F-B7F0-8AD42E8696D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869606" y="7731933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tx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CREDITS</a:t>
            </a:r>
          </a:p>
        </p:txBody>
      </p:sp>
      <p:sp>
        <p:nvSpPr>
          <p:cNvPr id="101" name="Text Placeholder 85">
            <a:extLst>
              <a:ext uri="{FF2B5EF4-FFF2-40B4-BE49-F238E27FC236}">
                <a16:creationId xmlns:a16="http://schemas.microsoft.com/office/drawing/2014/main" id="{EEBCEA7E-7C4E-4A62-ACA4-F1D7BEDBBE1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496491" y="7731933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TAXES</a:t>
            </a:r>
          </a:p>
        </p:txBody>
      </p:sp>
      <p:sp>
        <p:nvSpPr>
          <p:cNvPr id="107" name="Text Placeholder 85">
            <a:extLst>
              <a:ext uri="{FF2B5EF4-FFF2-40B4-BE49-F238E27FC236}">
                <a16:creationId xmlns:a16="http://schemas.microsoft.com/office/drawing/2014/main" id="{87B2A277-9AB7-40AD-A27E-3FE3EF51FAB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635682" y="5262498"/>
            <a:ext cx="1586637" cy="6336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Text Placeholder 85">
            <a:extLst>
              <a:ext uri="{FF2B5EF4-FFF2-40B4-BE49-F238E27FC236}">
                <a16:creationId xmlns:a16="http://schemas.microsoft.com/office/drawing/2014/main" id="{4498D6A6-0661-4FA5-BECE-0C362D1D4C2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506456" y="4963730"/>
            <a:ext cx="1845089" cy="299064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rgbClr val="105A46"/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YOUR SAVINGS</a:t>
            </a:r>
          </a:p>
        </p:txBody>
      </p:sp>
      <p:sp>
        <p:nvSpPr>
          <p:cNvPr id="110" name="Picture Placeholder 109">
            <a:extLst>
              <a:ext uri="{FF2B5EF4-FFF2-40B4-BE49-F238E27FC236}">
                <a16:creationId xmlns:a16="http://schemas.microsoft.com/office/drawing/2014/main" id="{06083CEF-ECD1-4365-AB24-1D824EFEB0FC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639222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1" name="Picture Placeholder 109">
            <a:extLst>
              <a:ext uri="{FF2B5EF4-FFF2-40B4-BE49-F238E27FC236}">
                <a16:creationId xmlns:a16="http://schemas.microsoft.com/office/drawing/2014/main" id="{85018C4A-F08C-4F16-B90A-46776FF3E45B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2257329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2" name="Picture Placeholder 109">
            <a:extLst>
              <a:ext uri="{FF2B5EF4-FFF2-40B4-BE49-F238E27FC236}">
                <a16:creationId xmlns:a16="http://schemas.microsoft.com/office/drawing/2014/main" id="{B84B31EE-1F0D-4395-95C9-C9868F843191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3875436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3" name="Picture Placeholder 109">
            <a:extLst>
              <a:ext uri="{FF2B5EF4-FFF2-40B4-BE49-F238E27FC236}">
                <a16:creationId xmlns:a16="http://schemas.microsoft.com/office/drawing/2014/main" id="{2DB88BB7-5150-4EFE-B70B-25624E357735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5493543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4" name="Picture Placeholder 109">
            <a:extLst>
              <a:ext uri="{FF2B5EF4-FFF2-40B4-BE49-F238E27FC236}">
                <a16:creationId xmlns:a16="http://schemas.microsoft.com/office/drawing/2014/main" id="{9E569632-68D6-4361-A151-463135D4D907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639222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5" name="Picture Placeholder 109">
            <a:extLst>
              <a:ext uri="{FF2B5EF4-FFF2-40B4-BE49-F238E27FC236}">
                <a16:creationId xmlns:a16="http://schemas.microsoft.com/office/drawing/2014/main" id="{134D31B6-DB70-45DB-8B41-2452E78771D9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2257329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6" name="Picture Placeholder 109">
            <a:extLst>
              <a:ext uri="{FF2B5EF4-FFF2-40B4-BE49-F238E27FC236}">
                <a16:creationId xmlns:a16="http://schemas.microsoft.com/office/drawing/2014/main" id="{1876A071-8A78-485C-B7B6-BE2DA1B6BC4D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3875436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7" name="Picture Placeholder 109">
            <a:extLst>
              <a:ext uri="{FF2B5EF4-FFF2-40B4-BE49-F238E27FC236}">
                <a16:creationId xmlns:a16="http://schemas.microsoft.com/office/drawing/2014/main" id="{DDE92D22-D301-4319-9160-33D66BFE4365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5493543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24" name="Text Placeholder 85">
            <a:extLst>
              <a:ext uri="{FF2B5EF4-FFF2-40B4-BE49-F238E27FC236}">
                <a16:creationId xmlns:a16="http://schemas.microsoft.com/office/drawing/2014/main" id="{A40A1A0C-6733-452E-8FCB-D325D91C7CB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 rot="16200000">
            <a:off x="343575" y="317244"/>
            <a:ext cx="813983" cy="746691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lang="en-US" sz="2300" b="1" kern="1200" dirty="0" smtClean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HOW</a:t>
            </a:r>
            <a:br>
              <a:rPr lang="en-US" dirty="0"/>
            </a:br>
            <a:r>
              <a:rPr lang="en-US" dirty="0"/>
              <a:t>TO</a:t>
            </a:r>
          </a:p>
        </p:txBody>
      </p:sp>
      <p:sp>
        <p:nvSpPr>
          <p:cNvPr id="125" name="Picture Placeholder 109">
            <a:extLst>
              <a:ext uri="{FF2B5EF4-FFF2-40B4-BE49-F238E27FC236}">
                <a16:creationId xmlns:a16="http://schemas.microsoft.com/office/drawing/2014/main" id="{508071EB-230E-46A4-80EF-3A63549DF028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3045619" y="4138051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0577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3" pos="216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/>
              <a:t>MM.DD.20XX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5BE66-B004-4B62-93B5-6C3A07EE5DE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744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jpeg"/><Relationship Id="rId3" Type="http://schemas.openxmlformats.org/officeDocument/2006/relationships/image" Target="../media/image30.jpe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jpe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jpeg"/><Relationship Id="rId9" Type="http://schemas.openxmlformats.org/officeDocument/2006/relationships/image" Target="../media/image3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CA7A8-ABF8-4130-B205-B5514548D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Improving Our School 2023-24</a:t>
            </a:r>
            <a:endParaRPr lang="ru-RU" sz="2400" dirty="0"/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83B7E261-F076-44C4-8CE3-CC57E5864834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269325" y="202333"/>
            <a:ext cx="1003143" cy="976512"/>
          </a:xfrm>
        </p:spPr>
        <p:txBody>
          <a:bodyPr/>
          <a:lstStyle/>
          <a:p>
            <a:endParaRPr lang="ru-RU" sz="1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0DF30-AB8C-47BC-91D0-4F4C1606AD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8209" y="1335158"/>
            <a:ext cx="1174750" cy="821507"/>
          </a:xfrm>
        </p:spPr>
        <p:txBody>
          <a:bodyPr/>
          <a:lstStyle/>
          <a:p>
            <a:pPr algn="ctr"/>
            <a:r>
              <a:rPr lang="en-US" sz="950" b="1" dirty="0"/>
              <a:t>Working with DEPs to understand high quality learning and teaching using John Hattie visible learning approach</a:t>
            </a:r>
            <a:endParaRPr lang="ru-RU" sz="950" b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C11EC0-2D54-4EA3-A39B-10A154E6A6D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035323" y="1335158"/>
            <a:ext cx="1174750" cy="633887"/>
          </a:xfrm>
        </p:spPr>
        <p:txBody>
          <a:bodyPr/>
          <a:lstStyle/>
          <a:p>
            <a:pPr algn="ctr"/>
            <a:r>
              <a:rPr lang="en-GB" sz="1200" b="1" dirty="0"/>
              <a:t>VR focus at second level</a:t>
            </a:r>
            <a:endParaRPr lang="ru-RU" sz="1200" b="1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17A2E57-533F-4FDB-889C-8058C96388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en-US" sz="1200" b="1" dirty="0"/>
              <a:t>Embedding Voice 21 Oracy across all stages</a:t>
            </a:r>
            <a:endParaRPr lang="ru-RU" sz="1200" b="1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A58065-CE3F-4C57-A205-02F581617D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89550" y="1452164"/>
            <a:ext cx="1174750" cy="624001"/>
          </a:xfrm>
        </p:spPr>
        <p:txBody>
          <a:bodyPr/>
          <a:lstStyle/>
          <a:p>
            <a:pPr algn="ctr"/>
            <a:r>
              <a:rPr lang="en-GB" sz="1200" b="1" dirty="0"/>
              <a:t>Staff trained in Explicitly Teaching Writing approach</a:t>
            </a:r>
            <a:endParaRPr lang="ru-RU" sz="120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597327B-DAD4-457A-BEF9-25D63F8C2B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48473" y="2162212"/>
            <a:ext cx="1483200" cy="354546"/>
          </a:xfrm>
        </p:spPr>
        <p:txBody>
          <a:bodyPr/>
          <a:lstStyle/>
          <a:p>
            <a:r>
              <a:rPr lang="en-US" sz="1600" dirty="0">
                <a:solidFill>
                  <a:srgbClr val="1A1A1A"/>
                </a:solidFill>
                <a:latin typeface="+mn-lt"/>
              </a:rPr>
              <a:t>PEDAGOGY</a:t>
            </a:r>
            <a:endParaRPr lang="ru-RU" sz="1600" dirty="0">
              <a:solidFill>
                <a:srgbClr val="1A1A1A"/>
              </a:solidFill>
              <a:latin typeface="+mn-lt"/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6265D20-C5E0-4D0E-B22B-6E3BFDF993D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sz="1400" dirty="0">
                <a:solidFill>
                  <a:srgbClr val="1A1A1A"/>
                </a:solidFill>
                <a:latin typeface="+mn-lt"/>
              </a:rPr>
              <a:t>USE OF VR TO RAISE ATTAINMENT IN WRITING</a:t>
            </a:r>
            <a:endParaRPr lang="ru-RU" sz="1400" dirty="0">
              <a:solidFill>
                <a:srgbClr val="1A1A1A"/>
              </a:solidFill>
              <a:latin typeface="+mn-lt"/>
            </a:endParaRP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12DC2AE-5044-4A23-A165-0742BC31E3A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511707" y="2132425"/>
            <a:ext cx="1483200" cy="416000"/>
          </a:xfrm>
        </p:spPr>
        <p:txBody>
          <a:bodyPr/>
          <a:lstStyle/>
          <a:p>
            <a:r>
              <a:rPr lang="en-US" sz="1600" dirty="0">
                <a:solidFill>
                  <a:srgbClr val="1A1A1A"/>
                </a:solidFill>
                <a:latin typeface="+mn-lt"/>
              </a:rPr>
              <a:t>ORAL LANGUAGE INTERVENTIONS</a:t>
            </a:r>
            <a:endParaRPr lang="ru-RU" sz="1600" dirty="0">
              <a:solidFill>
                <a:srgbClr val="1A1A1A"/>
              </a:solidFill>
              <a:latin typeface="+mn-lt"/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A3BB328-E1AE-49F3-959D-D86A5BB2A89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129814" y="2172162"/>
            <a:ext cx="1483200" cy="416000"/>
          </a:xfrm>
        </p:spPr>
        <p:txBody>
          <a:bodyPr/>
          <a:lstStyle/>
          <a:p>
            <a:r>
              <a:rPr lang="en-US" sz="1400" dirty="0">
                <a:solidFill>
                  <a:srgbClr val="1A1A1A"/>
                </a:solidFill>
                <a:latin typeface="+mn-lt"/>
              </a:rPr>
              <a:t>CLOSING THE GAP IN WRITING</a:t>
            </a:r>
            <a:endParaRPr lang="ru-RU" sz="1400" dirty="0">
              <a:solidFill>
                <a:srgbClr val="1A1A1A"/>
              </a:solidFill>
              <a:latin typeface="+mn-lt"/>
            </a:endParaRP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FBC7ACE-41BF-4DD1-82FB-60DBD927CEC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94772" y="7550539"/>
            <a:ext cx="1477445" cy="416000"/>
          </a:xfrm>
        </p:spPr>
        <p:txBody>
          <a:bodyPr/>
          <a:lstStyle/>
          <a:p>
            <a:r>
              <a:rPr lang="en-US" sz="1400" dirty="0">
                <a:solidFill>
                  <a:srgbClr val="1A1A1A"/>
                </a:solidFill>
                <a:latin typeface="+mn-lt"/>
              </a:rPr>
              <a:t>TARGETING ATTAINMENT GAPS IN NUMERACY</a:t>
            </a:r>
            <a:endParaRPr lang="ru-RU" sz="1400" dirty="0">
              <a:solidFill>
                <a:srgbClr val="1A1A1A"/>
              </a:solidFill>
              <a:latin typeface="+mn-lt"/>
            </a:endParaRP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311BD64-F862-4C85-8A6B-37D094B46EC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882312" y="7670964"/>
            <a:ext cx="1483200" cy="416000"/>
          </a:xfrm>
        </p:spPr>
        <p:txBody>
          <a:bodyPr/>
          <a:lstStyle/>
          <a:p>
            <a:r>
              <a:rPr lang="en-US" sz="1600" dirty="0">
                <a:solidFill>
                  <a:srgbClr val="1A1A1A"/>
                </a:solidFill>
                <a:latin typeface="+mn-lt"/>
              </a:rPr>
              <a:t>CLUSTER STEM PROJECT</a:t>
            </a:r>
            <a:endParaRPr lang="ru-RU" sz="1600" dirty="0">
              <a:solidFill>
                <a:srgbClr val="1A1A1A"/>
              </a:solidFill>
              <a:latin typeface="+mn-lt"/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49BD41-5F0B-49E8-AF7C-6FE6299E9CD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>
                <a:solidFill>
                  <a:srgbClr val="1A1A1A"/>
                </a:solidFill>
                <a:latin typeface="+mn-lt"/>
              </a:rPr>
              <a:t>UNCRC GOLD AWARD</a:t>
            </a:r>
            <a:endParaRPr lang="ru-RU" dirty="0">
              <a:solidFill>
                <a:srgbClr val="1A1A1A"/>
              </a:solidFill>
              <a:latin typeface="+mn-lt"/>
            </a:endParaRP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E964837D-B749-47C0-8859-B608F056C11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GB" dirty="0">
                <a:solidFill>
                  <a:srgbClr val="1A1A1A"/>
                </a:solidFill>
                <a:latin typeface="+mn-lt"/>
              </a:rPr>
              <a:t>CLUSTER HWB</a:t>
            </a:r>
            <a:endParaRPr lang="ru-RU" dirty="0">
              <a:solidFill>
                <a:srgbClr val="1A1A1A"/>
              </a:solidFill>
              <a:latin typeface="+mn-lt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566C738-D968-418F-8856-EF4E76E999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6461" y="8052147"/>
            <a:ext cx="1174750" cy="781691"/>
          </a:xfrm>
        </p:spPr>
        <p:txBody>
          <a:bodyPr/>
          <a:lstStyle/>
          <a:p>
            <a:pPr algn="ctr"/>
            <a:r>
              <a:rPr lang="en-GB" sz="1400" b="1" dirty="0"/>
              <a:t>Using Numicon Big Ideas and Breaking Barriers</a:t>
            </a:r>
            <a:endParaRPr lang="ru-RU" sz="1400" b="1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744FA19-886F-400B-8F4B-304605162AB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035323" y="8085256"/>
            <a:ext cx="1174750" cy="748582"/>
          </a:xfrm>
        </p:spPr>
        <p:txBody>
          <a:bodyPr/>
          <a:lstStyle/>
          <a:p>
            <a:pPr algn="ctr"/>
            <a:r>
              <a:rPr lang="en-GB" sz="1050" b="1" dirty="0"/>
              <a:t>Effective Learning and Teaching &amp; Skill development and progression across all levels </a:t>
            </a:r>
            <a:endParaRPr lang="ru-RU" sz="1050" b="1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5A1FC36-9475-4B00-93FA-42D000222D7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algn="ctr"/>
            <a:r>
              <a:rPr lang="en-GB" sz="1100" b="1" dirty="0"/>
              <a:t>Progression from silver to GOLD</a:t>
            </a:r>
            <a:endParaRPr lang="ru-RU" sz="1100" b="1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BE9F4AE-6660-47E7-9A2C-E221974BEFC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ctr"/>
            <a:r>
              <a:rPr lang="en-US" sz="1100" b="1" dirty="0"/>
              <a:t>Shared language and strategies to improve resilience, coping and confidence</a:t>
            </a:r>
            <a:endParaRPr lang="ru-RU" sz="1100" b="1" dirty="0"/>
          </a:p>
        </p:txBody>
      </p:sp>
      <p:sp>
        <p:nvSpPr>
          <p:cNvPr id="25" name="Heart 24">
            <a:extLst>
              <a:ext uri="{FF2B5EF4-FFF2-40B4-BE49-F238E27FC236}">
                <a16:creationId xmlns:a16="http://schemas.microsoft.com/office/drawing/2014/main" id="{7FC291FF-CB26-6ACF-A10C-C48080416995}"/>
              </a:ext>
            </a:extLst>
          </p:cNvPr>
          <p:cNvSpPr/>
          <p:nvPr/>
        </p:nvSpPr>
        <p:spPr>
          <a:xfrm>
            <a:off x="3041937" y="4121571"/>
            <a:ext cx="780040" cy="673307"/>
          </a:xfrm>
          <a:prstGeom prst="hear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46" name="Picture 22" descr="Fundraising Strategic Writing Executive at UNICEF — Roman Road LDN">
            <a:extLst>
              <a:ext uri="{FF2B5EF4-FFF2-40B4-BE49-F238E27FC236}">
                <a16:creationId xmlns:a16="http://schemas.microsoft.com/office/drawing/2014/main" id="{205629CB-BF9E-C2F2-6A7E-B2DE483458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48" t="12859" r="20772" b="11993"/>
          <a:stretch/>
        </p:blipFill>
        <p:spPr bwMode="auto">
          <a:xfrm>
            <a:off x="3887194" y="6954992"/>
            <a:ext cx="725236" cy="697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Picture Placeholder 46">
            <a:extLst>
              <a:ext uri="{FF2B5EF4-FFF2-40B4-BE49-F238E27FC236}">
                <a16:creationId xmlns:a16="http://schemas.microsoft.com/office/drawing/2014/main" id="{7FB83A8E-7813-19D5-B020-354FDF44152D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8463542" y="10323946"/>
            <a:ext cx="250784" cy="87488"/>
          </a:xfrm>
        </p:spPr>
      </p:sp>
      <p:pic>
        <p:nvPicPr>
          <p:cNvPr id="1054" name="Picture 30">
            <a:extLst>
              <a:ext uri="{FF2B5EF4-FFF2-40B4-BE49-F238E27FC236}">
                <a16:creationId xmlns:a16="http://schemas.microsoft.com/office/drawing/2014/main" id="{CE61F5DA-802F-BA33-3272-9470179ABA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6718" y="6972901"/>
            <a:ext cx="468060" cy="661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1542E66E-CA52-03FC-D09F-79F53C6D5BFE}"/>
              </a:ext>
            </a:extLst>
          </p:cNvPr>
          <p:cNvSpPr/>
          <p:nvPr/>
        </p:nvSpPr>
        <p:spPr>
          <a:xfrm rot="16200000">
            <a:off x="1983411" y="3185540"/>
            <a:ext cx="2844656" cy="376762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ircle">
              <a:avLst/>
            </a:prstTxWarp>
            <a:spAutoFit/>
          </a:bodyPr>
          <a:lstStyle/>
          <a:p>
            <a:pPr algn="ctr"/>
            <a:r>
              <a:rPr lang="en-US" sz="2800" b="1" dirty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1A1A1A"/>
                </a:solidFill>
              </a:rPr>
              <a:t>Shared Vision, Values, Aims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F6CF6AA-94B4-E551-7C17-075490B96068}"/>
              </a:ext>
            </a:extLst>
          </p:cNvPr>
          <p:cNvSpPr/>
          <p:nvPr/>
        </p:nvSpPr>
        <p:spPr>
          <a:xfrm>
            <a:off x="858429" y="4110335"/>
            <a:ext cx="5141151" cy="25458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en-US" sz="3200" b="1" cap="none" spc="0" dirty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1A1A1A"/>
                </a:solidFill>
                <a:effectLst/>
              </a:rPr>
              <a:t>Child at the </a:t>
            </a:r>
            <a:r>
              <a:rPr lang="en-US" sz="3200" b="1" cap="none" spc="0" dirty="0" err="1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1A1A1A"/>
                </a:solidFill>
                <a:effectLst/>
              </a:rPr>
              <a:t>centre</a:t>
            </a:r>
            <a:endParaRPr lang="en-US" sz="3200" b="1" cap="none" spc="0" dirty="0">
              <a:ln w="12700">
                <a:solidFill>
                  <a:schemeClr val="accent5"/>
                </a:solidFill>
                <a:prstDash val="solid"/>
              </a:ln>
              <a:solidFill>
                <a:srgbClr val="1A1A1A"/>
              </a:solidFill>
              <a:effectLst/>
            </a:endParaRPr>
          </a:p>
        </p:txBody>
      </p:sp>
      <p:pic>
        <p:nvPicPr>
          <p:cNvPr id="54" name="Picture 53" descr="A picture containing text, box, drawing&#10;&#10;Description automatically generated">
            <a:extLst>
              <a:ext uri="{FF2B5EF4-FFF2-40B4-BE49-F238E27FC236}">
                <a16:creationId xmlns:a16="http://schemas.microsoft.com/office/drawing/2014/main" id="{E3F72C53-231C-9606-BC79-3E5AD685CF6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819" y="199017"/>
            <a:ext cx="745220" cy="103758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0769C95-3437-CB25-3608-8B9DEBA14D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05619" y="4831556"/>
            <a:ext cx="1181744" cy="1370822"/>
          </a:xfrm>
          <a:prstGeom prst="rect">
            <a:avLst/>
          </a:prstGeom>
        </p:spPr>
      </p:pic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1BB912DC-A5DF-5BF1-6C2D-A8AE7187F6F1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/>
      </p:sp>
      <p:pic>
        <p:nvPicPr>
          <p:cNvPr id="22" name="Picture 4">
            <a:extLst>
              <a:ext uri="{FF2B5EF4-FFF2-40B4-BE49-F238E27FC236}">
                <a16:creationId xmlns:a16="http://schemas.microsoft.com/office/drawing/2014/main" id="{328FF684-CF40-96F4-58C4-FE6E24EB65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7642" y="2609815"/>
            <a:ext cx="882350" cy="708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E5ADF77D-6689-9DDB-699B-A83DCE376D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371" y="2597634"/>
            <a:ext cx="725235" cy="735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EA3F70A1-1229-A693-EF1F-750280FC9F3B}"/>
              </a:ext>
            </a:extLst>
          </p:cNvPr>
          <p:cNvPicPr>
            <a:picLocks noGrp="1" noChangeAspect="1" noChangeArrowheads="1"/>
          </p:cNvPicPr>
          <p:nvPr>
            <p:ph type="pic" sz="quarter" idx="33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328" y="6879789"/>
            <a:ext cx="766763" cy="766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id="{DD321BD3-6818-3389-F6EE-DA80C66B0179}"/>
              </a:ext>
            </a:extLst>
          </p:cNvPr>
          <p:cNvPicPr>
            <a:picLocks noGrp="1" noChangeAspect="1" noChangeArrowheads="1"/>
          </p:cNvPicPr>
          <p:nvPr>
            <p:ph type="pic" sz="quarter" idx="29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4" b="714"/>
          <a:stretch>
            <a:fillRect/>
          </a:stretch>
        </p:blipFill>
        <p:spPr bwMode="auto">
          <a:xfrm>
            <a:off x="2257426" y="2590306"/>
            <a:ext cx="648194" cy="648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>
            <a:extLst>
              <a:ext uri="{FF2B5EF4-FFF2-40B4-BE49-F238E27FC236}">
                <a16:creationId xmlns:a16="http://schemas.microsoft.com/office/drawing/2014/main" id="{A2B76C6D-7301-3734-5285-69A66A14BBE0}"/>
              </a:ext>
            </a:extLst>
          </p:cNvPr>
          <p:cNvPicPr>
            <a:picLocks noGrp="1" noChangeAspect="1" noChangeArrowheads="1"/>
          </p:cNvPicPr>
          <p:nvPr>
            <p:ph type="pic" sz="quarter" idx="28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00" b="15000"/>
          <a:stretch>
            <a:fillRect/>
          </a:stretch>
        </p:blipFill>
        <p:spPr bwMode="auto">
          <a:xfrm>
            <a:off x="550250" y="2471218"/>
            <a:ext cx="846657" cy="846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>
            <a:extLst>
              <a:ext uri="{FF2B5EF4-FFF2-40B4-BE49-F238E27FC236}">
                <a16:creationId xmlns:a16="http://schemas.microsoft.com/office/drawing/2014/main" id="{D17E92BE-CF39-2394-97F4-82E1566092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22" y="6837548"/>
            <a:ext cx="589246" cy="589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1325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4">
      <a:dk1>
        <a:srgbClr val="F58A1F"/>
      </a:dk1>
      <a:lt1>
        <a:srgbClr val="FFFFFF"/>
      </a:lt1>
      <a:dk2>
        <a:srgbClr val="E1C300"/>
      </a:dk2>
      <a:lt2>
        <a:srgbClr val="E4575E"/>
      </a:lt2>
      <a:accent1>
        <a:srgbClr val="8FD7BE"/>
      </a:accent1>
      <a:accent2>
        <a:srgbClr val="9E84BB"/>
      </a:accent2>
      <a:accent3>
        <a:srgbClr val="6C70C6"/>
      </a:accent3>
      <a:accent4>
        <a:srgbClr val="4D82BF"/>
      </a:accent4>
      <a:accent5>
        <a:srgbClr val="009CC2"/>
      </a:accent5>
      <a:accent6>
        <a:srgbClr val="9BC100"/>
      </a:accent6>
      <a:hlink>
        <a:srgbClr val="000000"/>
      </a:hlink>
      <a:folHlink>
        <a:srgbClr val="000000"/>
      </a:folHlink>
    </a:clrScheme>
    <a:fontScheme name="Custom 7">
      <a:majorFont>
        <a:latin typeface="Bookman Old Style"/>
        <a:ea typeface=""/>
        <a:cs typeface=""/>
      </a:majorFont>
      <a:minorFont>
        <a:latin typeface="Arial Narrow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44594937_win32_fixed.potx" id="{BE3F594B-3B73-418E-AB5F-BF51F6A04335}" vid="{4A199DF4-2C8A-45D4-8913-4EB35AA1555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Financial infographics poster</Template>
  <TotalTime>128</TotalTime>
  <Words>114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Bookman Old Style</vt:lpstr>
      <vt:lpstr>Calibri</vt:lpstr>
      <vt:lpstr>Office Theme</vt:lpstr>
      <vt:lpstr>Improving Our School 2023-24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Our Nursery 2022-23</dc:title>
  <dc:creator>Lisa MacPhail</dc:creator>
  <cp:lastModifiedBy>Lisa MacPhail</cp:lastModifiedBy>
  <cp:revision>20</cp:revision>
  <cp:lastPrinted>2022-09-12T06:52:17Z</cp:lastPrinted>
  <dcterms:created xsi:type="dcterms:W3CDTF">2022-09-11T14:32:21Z</dcterms:created>
  <dcterms:modified xsi:type="dcterms:W3CDTF">2023-05-31T10:14:35Z</dcterms:modified>
</cp:coreProperties>
</file>